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notesSlides/notesSlide16.xml" ContentType="application/vnd.openxmlformats-officedocument.presentationml.notesSlide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1" r:id="rId2"/>
    <p:sldId id="262" r:id="rId3"/>
    <p:sldId id="267" r:id="rId4"/>
    <p:sldId id="268" r:id="rId5"/>
    <p:sldId id="258" r:id="rId6"/>
    <p:sldId id="269" r:id="rId7"/>
    <p:sldId id="270" r:id="rId8"/>
    <p:sldId id="271" r:id="rId9"/>
    <p:sldId id="272" r:id="rId10"/>
    <p:sldId id="279" r:id="rId11"/>
    <p:sldId id="280" r:id="rId12"/>
    <p:sldId id="281" r:id="rId13"/>
    <p:sldId id="282" r:id="rId14"/>
    <p:sldId id="274" r:id="rId15"/>
    <p:sldId id="273" r:id="rId16"/>
    <p:sldId id="275" r:id="rId17"/>
    <p:sldId id="276" r:id="rId18"/>
    <p:sldId id="277" r:id="rId19"/>
    <p:sldId id="283" r:id="rId20"/>
    <p:sldId id="284" r:id="rId21"/>
    <p:sldId id="285" r:id="rId22"/>
    <p:sldId id="260" r:id="rId23"/>
  </p:sldIdLst>
  <p:sldSz cx="12188825" cy="6858000"/>
  <p:notesSz cx="6797675" cy="9926638"/>
  <p:embeddedFontLst>
    <p:embeddedFont>
      <p:font typeface="AU Passata" panose="020B0503030502030804" pitchFamily="34" charset="0"/>
      <p:regular r:id="rId26"/>
      <p:bold r:id="rId27"/>
    </p:embeddedFont>
    <p:embeddedFont>
      <p:font typeface="AU Passata Light" panose="020B0303030902030804" pitchFamily="34" charset="0"/>
      <p:regular r:id="rId28"/>
      <p:bold r:id="rId29"/>
    </p:embeddedFont>
    <p:embeddedFont>
      <p:font typeface="AU Peto" panose="040C0B07020602020301" pitchFamily="82" charset="0"/>
      <p:regular r:id="rId30"/>
      <p:bold r:id="rId31"/>
    </p:embeddedFont>
    <p:embeddedFont>
      <p:font typeface="Georgia" panose="02040502050405020303" pitchFamily="18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D73"/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3" autoAdjust="0"/>
    <p:restoredTop sz="93457" autoAdjust="0"/>
  </p:normalViewPr>
  <p:slideViewPr>
    <p:cSldViewPr snapToObjects="1" showGuides="1">
      <p:cViewPr varScale="1">
        <p:scale>
          <a:sx n="152" d="100"/>
          <a:sy n="152" d="100"/>
        </p:scale>
        <p:origin x="2796" y="1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" y="744538"/>
            <a:ext cx="6613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168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4718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4915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57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2344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579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2139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14400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372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676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2219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136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0562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6258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5323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7225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10. MAY 2024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Stud msc in bioinformatics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Rasmus Freund</a:t>
            </a:r>
          </a:p>
        </p:txBody>
      </p:sp>
      <p:sp>
        <p:nvSpPr>
          <p:cNvPr id="39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pic>
        <p:nvPicPr>
          <p:cNvPr id="16" name="Au 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023256853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09-05-2024</a:t>
            </a:fld>
            <a:r>
              <a:rPr lang="da-DK" dirty="0"/>
              <a:t>08-02-2022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7" name="OFF_logo2Computed">
            <a:extLst>
              <a:ext uri="{FF2B5EF4-FFF2-40B4-BE49-F238E27FC236}">
                <a16:creationId xmlns:a16="http://schemas.microsoft.com/office/drawing/2014/main" id="{0686DC80-44B0-4FA8-9C38-22E6C2CB7B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764328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 err="1">
                <a:solidFill>
                  <a:schemeClr val="bg1"/>
                </a:solidFill>
                <a:latin typeface="AU Passata Light" pitchFamily="34" charset="0"/>
              </a:rPr>
              <a:t>Molecular</a:t>
            </a: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 </a:t>
            </a:r>
            <a:r>
              <a:rPr lang="da-DK" sz="600" cap="all" spc="40" baseline="0" dirty="0" err="1">
                <a:solidFill>
                  <a:schemeClr val="bg1"/>
                </a:solidFill>
                <a:latin typeface="AU Passata Light" pitchFamily="34" charset="0"/>
              </a:rPr>
              <a:t>biology</a:t>
            </a: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 and </a:t>
            </a:r>
            <a:r>
              <a:rPr lang="da-DK" sz="600" cap="all" spc="40" baseline="0" dirty="0" err="1">
                <a:solidFill>
                  <a:schemeClr val="bg1"/>
                </a:solidFill>
                <a:latin typeface="AU Passata Light" pitchFamily="34" charset="0"/>
              </a:rPr>
              <a:t>genetics</a:t>
            </a:r>
            <a:endParaRPr lang="da-DK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center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09-05-2024</a:t>
            </a:fld>
            <a:r>
              <a:rPr lang="da-DK" dirty="0"/>
              <a:t>08-02-2022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09-05-2024</a:t>
            </a:fld>
            <a:r>
              <a:rPr lang="da-DK" dirty="0"/>
              <a:t>08-02-2022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09-05-2024</a:t>
            </a:fld>
            <a:r>
              <a:rPr lang="da-DK" dirty="0"/>
              <a:t>08-02-2022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09-05-2024</a:t>
            </a:fld>
            <a:r>
              <a:rPr lang="da-DK" dirty="0"/>
              <a:t>08-02-2022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da-DK" dirty="0"/>
              <a:t>Click to add Quote text, for next level ENTER and TAB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09-05-2024</a:t>
            </a:fld>
            <a:r>
              <a:rPr lang="da-DK" dirty="0"/>
              <a:t>08-02-2022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09-05-2024</a:t>
            </a:fld>
            <a:r>
              <a:rPr lang="da-DK" dirty="0"/>
              <a:t>08-02-2022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09-05-2024</a:t>
            </a:fld>
            <a:r>
              <a:rPr lang="da-DK" dirty="0"/>
              <a:t>08-02-2022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09-05-2024</a:t>
            </a:fld>
            <a:r>
              <a:rPr lang="da-DK" dirty="0"/>
              <a:t>08-02-2022</a:t>
            </a:r>
          </a:p>
        </p:txBody>
      </p:sp>
      <p:sp>
        <p:nvSpPr>
          <p:cNvPr id="4" name="Footer Placeholder 3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76" y="2163364"/>
            <a:ext cx="2531272" cy="2531272"/>
          </a:xfrm>
          <a:prstGeom prst="rect">
            <a:avLst/>
          </a:prstGeom>
        </p:spPr>
      </p:pic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09-05-2024</a:t>
            </a:fld>
            <a:r>
              <a:rPr lang="da-DK" dirty="0"/>
              <a:t>08-02-2022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97440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" name="Pladsholder til tekst 2"/>
          <p:cNvSpPr txBox="1">
            <a:spLocks/>
          </p:cNvSpPr>
          <p:nvPr userDrawn="1"/>
        </p:nvSpPr>
        <p:spPr>
          <a:xfrm>
            <a:off x="1090914" y="2098689"/>
            <a:ext cx="12745416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da-DK" sz="10000" kern="0" dirty="0">
                <a:solidFill>
                  <a:schemeClr val="accent6"/>
                </a:solidFill>
                <a:latin typeface="AU Peto" panose="040C0B07020602020301" pitchFamily="82" charset="0"/>
              </a:rPr>
              <a:t>Aarhus</a:t>
            </a:r>
            <a:endParaRPr lang="da-DK"/>
          </a:p>
        </p:txBody>
      </p:sp>
      <p:sp>
        <p:nvSpPr>
          <p:cNvPr id="6" name="Pladsholder til tekst 2"/>
          <p:cNvSpPr txBox="1">
            <a:spLocks/>
          </p:cNvSpPr>
          <p:nvPr userDrawn="1"/>
        </p:nvSpPr>
        <p:spPr>
          <a:xfrm>
            <a:off x="7439540" y="2093600"/>
            <a:ext cx="4356484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>
              <a:lnSpc>
                <a:spcPct val="85000"/>
              </a:lnSpc>
            </a:pPr>
            <a:r>
              <a:rPr lang="da-DK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uni</a:t>
            </a:r>
            <a:endParaRPr lang="da-DK" sz="10000" kern="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7" name="Pladsholder til tekst 2"/>
          <p:cNvSpPr txBox="1">
            <a:spLocks/>
          </p:cNvSpPr>
          <p:nvPr userDrawn="1"/>
        </p:nvSpPr>
        <p:spPr>
          <a:xfrm>
            <a:off x="1881492" y="3428550"/>
            <a:ext cx="9289032" cy="1329861"/>
          </a:xfrm>
          <a:prstGeom prst="rect">
            <a:avLst/>
          </a:prstGeom>
        </p:spPr>
        <p:txBody>
          <a:bodyPr wrap="square" lIns="0" tIns="0" rIns="0" bIns="21600">
            <a:spAutoFit/>
          </a:bodyPr>
          <a:lstStyle>
            <a:lvl1pPr marL="0" indent="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None/>
              <a:defRPr sz="2200">
                <a:solidFill>
                  <a:schemeClr val="bg1"/>
                </a:solidFill>
                <a:latin typeface="AU Peto" panose="040C0B07020602020301" pitchFamily="82" charset="0"/>
                <a:ea typeface="AU Peto" panose="040C0B07020602020301" pitchFamily="82" charset="0"/>
                <a:cs typeface="+mn-cs"/>
              </a:defRPr>
            </a:lvl1pPr>
            <a:lvl2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2pPr>
            <a:lvl3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3pPr>
            <a:lvl4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4pPr>
            <a:lvl5pPr marL="324000" indent="-324000" algn="l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accent3"/>
              </a:buClr>
              <a:buSzPct val="75000"/>
              <a:buFont typeface="Wingdings 3" pitchFamily="18" charset="2"/>
              <a:buChar char="u"/>
              <a:defRPr sz="1600">
                <a:solidFill>
                  <a:srgbClr val="000000"/>
                </a:solidFill>
                <a:latin typeface="+mn-lt"/>
              </a:defRPr>
            </a:lvl5pPr>
            <a:lvl6pPr marL="13525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lnSpc>
                <a:spcPct val="99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da-DK" sz="10000" kern="0" dirty="0" err="1">
                <a:solidFill>
                  <a:schemeClr val="bg1"/>
                </a:solidFill>
                <a:latin typeface="AU Peto" panose="040C0B07020602020301" pitchFamily="82" charset="0"/>
              </a:rPr>
              <a:t>versiet</a:t>
            </a:r>
            <a:endParaRPr lang="da-DK" sz="10000" dirty="0">
              <a:solidFill>
                <a:schemeClr val="bg1"/>
              </a:solidFill>
              <a:latin typeface="AU Peto" panose="040C0B07020602020301" pitchFamily="82" charset="0"/>
            </a:endParaRPr>
          </a:p>
        </p:txBody>
      </p:sp>
      <p:sp>
        <p:nvSpPr>
          <p:cNvPr id="8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da-DK" smtClean="0"/>
              <a:pPr/>
              <a:t>09-05-2024</a:t>
            </a:fld>
            <a:r>
              <a:rPr lang="da-DK" dirty="0"/>
              <a:t>08-02-2022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2624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da-DK" sz="4799" dirty="0"/>
          </a:p>
        </p:txBody>
      </p:sp>
      <p:sp>
        <p:nvSpPr>
          <p:cNvPr id="38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764328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 err="1">
                <a:solidFill>
                  <a:schemeClr val="bg1"/>
                </a:solidFill>
                <a:latin typeface="AU Passata Light" pitchFamily="34" charset="0"/>
              </a:rPr>
              <a:t>Molecular</a:t>
            </a: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 </a:t>
            </a:r>
            <a:r>
              <a:rPr lang="da-DK" sz="600" cap="all" spc="40" baseline="0" dirty="0" err="1">
                <a:solidFill>
                  <a:schemeClr val="bg1"/>
                </a:solidFill>
                <a:latin typeface="AU Passata Light" pitchFamily="34" charset="0"/>
              </a:rPr>
              <a:t>biology</a:t>
            </a: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 and </a:t>
            </a:r>
            <a:r>
              <a:rPr lang="da-DK" sz="600" cap="all" spc="40" baseline="0" dirty="0" err="1">
                <a:solidFill>
                  <a:schemeClr val="bg1"/>
                </a:solidFill>
                <a:latin typeface="AU Passata Light" pitchFamily="34" charset="0"/>
              </a:rPr>
              <a:t>genetics</a:t>
            </a:r>
            <a:endParaRPr lang="da-DK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center</a:t>
            </a:r>
          </a:p>
        </p:txBody>
      </p:sp>
      <p:sp>
        <p:nvSpPr>
          <p:cNvPr id="43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10. May 2024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Stud msc in bioinformatics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Rasmus Freund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592540754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09-05-2024</a:t>
            </a:fld>
            <a:r>
              <a:rPr lang="da-DK" dirty="0"/>
              <a:t>08-02-2022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Aarhus Universit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5" name="LAN_AUWBreak"/>
          <p:cNvSpPr/>
          <p:nvPr userDrawn="1"/>
        </p:nvSpPr>
        <p:spPr bwMode="auto">
          <a:xfrm>
            <a:off x="6022613" y="2804400"/>
            <a:ext cx="65" cy="757567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183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4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 
Universitet</a:t>
            </a:r>
          </a:p>
        </p:txBody>
      </p:sp>
      <p:pic>
        <p:nvPicPr>
          <p:cNvPr id="6" name="Logo whit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68" y="2864711"/>
            <a:ext cx="2228400" cy="1116990"/>
          </a:xfrm>
          <a:prstGeom prst="rect">
            <a:avLst/>
          </a:prstGeom>
        </p:spPr>
      </p:pic>
      <p:sp>
        <p:nvSpPr>
          <p:cNvPr id="7" name="Date Placeholder 4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78417F83-4CBA-48F2-BAD0-783AE3701E32}" type="datetimeFigureOut">
              <a:rPr lang="da-DK" smtClean="0"/>
              <a:pPr/>
              <a:t>09-05-2024</a:t>
            </a:fld>
            <a:r>
              <a:rPr lang="da-DK" dirty="0"/>
              <a:t>08-02-2022</a:t>
            </a:r>
          </a:p>
        </p:txBody>
      </p:sp>
      <p:sp>
        <p:nvSpPr>
          <p:cNvPr id="9" name="Footer Placeholder 6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da-DK" dirty="0"/>
          </a:p>
        </p:txBody>
      </p:sp>
      <p:sp>
        <p:nvSpPr>
          <p:cNvPr id="10" name="Slide Number Placeholder 8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461665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764328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 err="1">
                <a:solidFill>
                  <a:schemeClr val="bg1"/>
                </a:solidFill>
                <a:latin typeface="AU Passata Light" pitchFamily="34" charset="0"/>
              </a:rPr>
              <a:t>Imolecular</a:t>
            </a: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 </a:t>
            </a:r>
            <a:r>
              <a:rPr lang="da-DK" sz="600" cap="all" spc="40" baseline="0" dirty="0" err="1">
                <a:solidFill>
                  <a:schemeClr val="bg1"/>
                </a:solidFill>
                <a:latin typeface="AU Passata Light" pitchFamily="34" charset="0"/>
              </a:rPr>
              <a:t>biology</a:t>
            </a: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 and </a:t>
            </a:r>
            <a:r>
              <a:rPr lang="da-DK" sz="600" cap="all" spc="40" baseline="0" dirty="0" err="1">
                <a:solidFill>
                  <a:schemeClr val="bg1"/>
                </a:solidFill>
                <a:latin typeface="AU Passata Light" pitchFamily="34" charset="0"/>
              </a:rPr>
              <a:t>genetics</a:t>
            </a:r>
            <a:endParaRPr lang="da-DK" sz="600" cap="all" spc="40" baseline="0" dirty="0">
              <a:solidFill>
                <a:schemeClr val="bg1"/>
              </a:solidFill>
              <a:latin typeface="AU Passata Light" pitchFamily="34" charset="0"/>
            </a:endParaRPr>
          </a:p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bg1"/>
                </a:solidFill>
                <a:latin typeface="AU Passata Light" pitchFamily="34" charset="0"/>
              </a:rPr>
              <a:t>Bioinformatics research center</a:t>
            </a:r>
          </a:p>
        </p:txBody>
      </p:sp>
      <p:sp>
        <p:nvSpPr>
          <p:cNvPr id="30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10. May 2024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Stud msc in bioinformatics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 err="1">
                <a:solidFill>
                  <a:schemeClr val="bg1"/>
                </a:solidFill>
                <a:latin typeface="+mn-lt"/>
              </a:rPr>
              <a:t>rasmus</a:t>
            </a:r>
            <a:r>
              <a:rPr lang="da-DK" sz="700" b="0" cap="all" baseline="0" dirty="0">
                <a:solidFill>
                  <a:schemeClr val="bg1"/>
                </a:solidFill>
                <a:latin typeface="+mn-lt"/>
              </a:rPr>
              <a:t> Freund</a:t>
            </a:r>
          </a:p>
        </p:txBody>
      </p:sp>
      <p:pic>
        <p:nvPicPr>
          <p:cNvPr id="17" name="Au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7600"/>
            <a:ext cx="557569" cy="558000"/>
          </a:xfrm>
          <a:prstGeom prst="rect">
            <a:avLst/>
          </a:prstGeom>
        </p:spPr>
      </p:pic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941356569" name="Secondary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09-05-2024</a:t>
            </a:fld>
            <a:r>
              <a:rPr lang="da-DK" dirty="0"/>
              <a:t>08-02-2022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09-05-2024</a:t>
            </a:fld>
            <a:r>
              <a:rPr lang="da-DK" dirty="0"/>
              <a:t>08-02-2022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09-05-2024</a:t>
            </a:fld>
            <a:r>
              <a:rPr lang="da-DK" dirty="0"/>
              <a:t>08-02-2022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da-DK" dirty="0"/>
              <a:t>Insert title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da-DK"/>
          </a:p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da-DK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09-05-2024</a:t>
            </a:fld>
            <a:r>
              <a:rPr lang="da-DK" dirty="0"/>
              <a:t>08-02-2022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da-DK" dirty="0"/>
              <a:t>Click to edit Master title style</a:t>
            </a:r>
            <a:endParaRPr lang="da-DK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da-DK" dirty="0"/>
              <a:t>Click to edit Master text styles</a:t>
            </a:r>
            <a:endParaRPr lang="da-DK"/>
          </a:p>
          <a:p>
            <a:pPr lvl="1"/>
            <a:r>
              <a:rPr lang="da-DK" dirty="0"/>
              <a:t>Second level</a:t>
            </a:r>
            <a:endParaRPr lang="da-DK"/>
          </a:p>
          <a:p>
            <a:pPr lvl="2"/>
            <a:r>
              <a:rPr lang="da-DK" dirty="0"/>
              <a:t>Third level</a:t>
            </a:r>
            <a:endParaRPr lang="da-DK"/>
          </a:p>
          <a:p>
            <a:pPr lvl="3"/>
            <a:r>
              <a:rPr lang="da-DK" dirty="0"/>
              <a:t>Fourth level</a:t>
            </a:r>
            <a:endParaRPr lang="da-DK"/>
          </a:p>
          <a:p>
            <a:pPr lvl="4"/>
            <a:r>
              <a:rPr lang="da-DK" dirty="0"/>
              <a:t>Fifth level</a:t>
            </a:r>
            <a:endParaRPr lang="da-DK"/>
          </a:p>
          <a:p>
            <a:pPr lvl="5"/>
            <a:r>
              <a:rPr lang="da-DK" dirty="0"/>
              <a:t>6</a:t>
            </a:r>
            <a:endParaRPr lang="da-DK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a-DK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da-DK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09-05-2024</a:t>
            </a:fld>
            <a:r>
              <a:rPr lang="da-DK" dirty="0"/>
              <a:t>08-02-2022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09-05-2024</a:t>
            </a:fld>
            <a:r>
              <a:rPr lang="da-DK" dirty="0"/>
              <a:t>08-02-2022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da-DK" dirty="0"/>
              <a:t>Click here and add image via Templafy Image Library</a:t>
            </a:r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807992" y="6581497"/>
            <a:ext cx="252000" cy="153888"/>
          </a:xfrm>
        </p:spPr>
        <p:txBody>
          <a:bodyPr/>
          <a:lstStyle/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8417F83-4CBA-48F2-BAD0-783AE3701E32}" type="datetimeFigureOut">
              <a:rPr lang="da-DK" smtClean="0"/>
              <a:pPr/>
              <a:t>09-05-2024</a:t>
            </a:fld>
            <a:r>
              <a:rPr lang="da-DK" dirty="0"/>
              <a:t>08-02-2022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Stud msc in bioinformatics</a:t>
            </a:r>
          </a:p>
        </p:txBody>
      </p:sp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title style</a:t>
            </a:r>
            <a:endParaRPr lang="da-DK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 dirty="0"/>
              <a:t>Click to edit Master text styles</a:t>
            </a:r>
            <a:endParaRPr lang="da-DK" dirty="0"/>
          </a:p>
          <a:p>
            <a:pPr lvl="1"/>
            <a:r>
              <a:rPr lang="da-DK" noProof="0" dirty="0"/>
              <a:t>Second level</a:t>
            </a:r>
            <a:endParaRPr lang="da-DK" dirty="0"/>
          </a:p>
          <a:p>
            <a:pPr lvl="2"/>
            <a:r>
              <a:rPr lang="da-DK" noProof="0" dirty="0"/>
              <a:t>Third level</a:t>
            </a:r>
            <a:endParaRPr lang="da-DK" dirty="0"/>
          </a:p>
          <a:p>
            <a:pPr lvl="3"/>
            <a:r>
              <a:rPr lang="da-DK" noProof="0" dirty="0"/>
              <a:t>Fourth level</a:t>
            </a:r>
            <a:endParaRPr lang="da-DK" dirty="0"/>
          </a:p>
          <a:p>
            <a:pPr lvl="4"/>
            <a:r>
              <a:rPr lang="da-DK" noProof="0" dirty="0"/>
              <a:t>Fifth level</a:t>
            </a:r>
            <a:endParaRPr lang="da-DK" dirty="0"/>
          </a:p>
          <a:p>
            <a:pPr lvl="5"/>
            <a:r>
              <a:rPr lang="da-DK" noProof="0" dirty="0"/>
              <a:t>6 level</a:t>
            </a:r>
            <a:endParaRPr lang="da-DK" dirty="0"/>
          </a:p>
          <a:p>
            <a:pPr lvl="6"/>
            <a:r>
              <a:rPr lang="da-DK" noProof="0" dirty="0"/>
              <a:t>7 level</a:t>
            </a:r>
            <a:endParaRPr lang="da-DK" dirty="0"/>
          </a:p>
          <a:p>
            <a:pPr lvl="7"/>
            <a:r>
              <a:rPr lang="da-DK" noProof="0" dirty="0"/>
              <a:t>8 level</a:t>
            </a:r>
            <a:endParaRPr lang="da-DK" dirty="0"/>
          </a:p>
          <a:p>
            <a:pPr lvl="8"/>
            <a:r>
              <a:rPr lang="da-DK" noProof="0" dirty="0"/>
              <a:t>9 level</a:t>
            </a:r>
            <a:endParaRPr lang="da-DK" dirty="0"/>
          </a:p>
        </p:txBody>
      </p:sp>
      <p:pic>
        <p:nvPicPr>
          <p:cNvPr id="1582467717" name="SecondaryLogo_sort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6000" y="5997600"/>
            <a:ext cx="1658237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sz="4799" dirty="0"/>
          </a:p>
          <a:p>
            <a:pPr algn="ctr"/>
            <a:endParaRPr lang="da-DK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endParaRPr lang="da-DK" sz="700" b="0" cap="all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Rasmus Freund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da-DK" sz="700" b="0" cap="all" baseline="0" dirty="0">
                <a:solidFill>
                  <a:schemeClr val="tx1"/>
                </a:solidFill>
                <a:latin typeface="+mn-lt"/>
              </a:rPr>
              <a:t>10. May 2024</a:t>
            </a:r>
          </a:p>
        </p:txBody>
      </p:sp>
      <p:pic>
        <p:nvPicPr>
          <p:cNvPr id="7" name="Au logo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0" y="5999002"/>
            <a:ext cx="557570" cy="558000"/>
          </a:xfrm>
          <a:prstGeom prst="rect">
            <a:avLst/>
          </a:prstGeom>
        </p:spPr>
      </p:pic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451123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096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da-DK" sz="1000" b="0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Aarhus
Universitet</a:t>
            </a:r>
          </a:p>
        </p:txBody>
      </p:sp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7992" y="6581497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da-DK" smtClean="0"/>
              <a:pPr>
                <a:defRPr/>
              </a:pPr>
              <a:t>‹#›</a:t>
            </a:fld>
            <a:endParaRPr lang="da-DK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78417F83-4CBA-48F2-BAD0-783AE3701E32}" type="datetimeFigureOut">
              <a:rPr lang="da-DK" smtClean="0"/>
              <a:pPr/>
              <a:t>09-05-2024</a:t>
            </a:fld>
            <a:r>
              <a:rPr lang="da-DK"/>
              <a:t>08-02-2022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da-DK" dirty="0"/>
          </a:p>
        </p:txBody>
      </p:sp>
      <p:sp>
        <p:nvSpPr>
          <p:cNvPr id="17" name="OFF_logo2Computed">
            <a:extLst>
              <a:ext uri="{FF2B5EF4-FFF2-40B4-BE49-F238E27FC236}">
                <a16:creationId xmlns:a16="http://schemas.microsoft.com/office/drawing/2014/main" id="{84591881-9847-490D-A81C-3CA059D531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764328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583200" rIns="0" bIns="0">
            <a:spAutoFit/>
          </a:bodyPr>
          <a:lstStyle/>
          <a:p>
            <a:pPr>
              <a:lnSpc>
                <a:spcPct val="95000"/>
              </a:lnSpc>
              <a:defRPr/>
            </a:pPr>
            <a:r>
              <a:rPr lang="da-DK" sz="600" cap="all" spc="40" baseline="0" dirty="0" err="1">
                <a:solidFill>
                  <a:schemeClr val="tx1"/>
                </a:solidFill>
                <a:latin typeface="AU Passata Light" pitchFamily="34" charset="0"/>
              </a:rPr>
              <a:t>Molecular</a:t>
            </a:r>
            <a:r>
              <a:rPr lang="da-DK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 </a:t>
            </a:r>
            <a:r>
              <a:rPr lang="da-DK" sz="600" cap="all" spc="40" baseline="0" dirty="0" err="1">
                <a:solidFill>
                  <a:schemeClr val="tx1"/>
                </a:solidFill>
                <a:latin typeface="AU Passata Light" pitchFamily="34" charset="0"/>
              </a:rPr>
              <a:t>biology</a:t>
            </a:r>
            <a:r>
              <a:rPr lang="da-DK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 and </a:t>
            </a:r>
            <a:r>
              <a:rPr lang="da-DK" sz="600" cap="all" spc="40" baseline="0" dirty="0" err="1">
                <a:solidFill>
                  <a:schemeClr val="tx1"/>
                </a:solidFill>
                <a:latin typeface="AU Passata Light" pitchFamily="34" charset="0"/>
              </a:rPr>
              <a:t>genetics</a:t>
            </a:r>
            <a:endParaRPr lang="da-DK" sz="600" cap="all" spc="40" baseline="0" dirty="0">
              <a:solidFill>
                <a:schemeClr val="tx1"/>
              </a:solidFill>
              <a:latin typeface="AU Passata Light" pitchFamily="34" charset="0"/>
            </a:endParaRPr>
          </a:p>
          <a:p>
            <a:pPr>
              <a:lnSpc>
                <a:spcPct val="95000"/>
              </a:lnSpc>
              <a:defRPr/>
            </a:pPr>
            <a:r>
              <a:rPr lang="da-DK" sz="600" cap="all" spc="40" baseline="0" dirty="0">
                <a:solidFill>
                  <a:schemeClr val="tx1"/>
                </a:solidFill>
                <a:latin typeface="AU Passata Light" pitchFamily="34" charset="0"/>
              </a:rPr>
              <a:t>Bioinformatics research center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2" r:id="rId18"/>
    <p:sldLayoutId id="2147483678" r:id="rId19"/>
    <p:sldLayoutId id="2147483658" r:id="rId20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1983746"/>
            <a:ext cx="10220325" cy="2659190"/>
          </a:xfrm>
        </p:spPr>
        <p:txBody>
          <a:bodyPr/>
          <a:lstStyle/>
          <a:p>
            <a:r>
              <a:rPr lang="da-DK" sz="4800" dirty="0" err="1"/>
              <a:t>enhancing</a:t>
            </a:r>
            <a:r>
              <a:rPr lang="da-DK" sz="4800" dirty="0"/>
              <a:t> </a:t>
            </a:r>
            <a:r>
              <a:rPr lang="da-DK" sz="4800" dirty="0" err="1"/>
              <a:t>antimicrobial</a:t>
            </a:r>
            <a:r>
              <a:rPr lang="da-DK" sz="4800" dirty="0"/>
              <a:t> </a:t>
            </a:r>
            <a:r>
              <a:rPr lang="da-DK" sz="4800" dirty="0" err="1"/>
              <a:t>resistance</a:t>
            </a:r>
            <a:r>
              <a:rPr lang="da-DK" sz="4800" dirty="0"/>
              <a:t> </a:t>
            </a:r>
            <a:r>
              <a:rPr lang="da-DK" sz="4800" dirty="0" err="1"/>
              <a:t>prediction</a:t>
            </a:r>
            <a:r>
              <a:rPr lang="da-DK" sz="4800" dirty="0"/>
              <a:t> with </a:t>
            </a:r>
            <a:r>
              <a:rPr lang="da-DK" sz="4800" dirty="0" err="1"/>
              <a:t>convolutional</a:t>
            </a:r>
            <a:r>
              <a:rPr lang="da-DK" sz="4800" dirty="0"/>
              <a:t> neural </a:t>
            </a:r>
            <a:r>
              <a:rPr lang="da-DK" sz="4800" dirty="0" err="1"/>
              <a:t>networks</a:t>
            </a:r>
            <a:endParaRPr lang="da-DK" sz="4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Antimicrobial</a:t>
            </a:r>
            <a:r>
              <a:rPr lang="da-DK" dirty="0"/>
              <a:t> </a:t>
            </a:r>
            <a:r>
              <a:rPr lang="da-DK" dirty="0" err="1"/>
              <a:t>resistance</a:t>
            </a:r>
            <a:endParaRPr lang="da-DK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894721F-4367-C9F1-0064-04F94654C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4656" y="1565716"/>
            <a:ext cx="7662688" cy="413614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E637BC-C234-C7C3-3CFF-77C974AE43BA}"/>
              </a:ext>
            </a:extLst>
          </p:cNvPr>
          <p:cNvSpPr txBox="1"/>
          <p:nvPr/>
        </p:nvSpPr>
        <p:spPr>
          <a:xfrm>
            <a:off x="322494" y="1367829"/>
            <a:ext cx="94577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a-DK" sz="1600" dirty="0">
                <a:latin typeface="+mn-lt"/>
              </a:rPr>
              <a:t>2016 data</a:t>
            </a:r>
            <a:endParaRPr lang="en-US" sz="1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0131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Antimicrobial</a:t>
            </a:r>
            <a:r>
              <a:rPr lang="da-DK" dirty="0"/>
              <a:t> </a:t>
            </a:r>
            <a:r>
              <a:rPr lang="da-DK" dirty="0" err="1"/>
              <a:t>resistance</a:t>
            </a:r>
            <a:endParaRPr lang="da-DK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894721F-4367-C9F1-0064-04F94654C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4656" y="1565716"/>
            <a:ext cx="7662688" cy="413614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E637BC-C234-C7C3-3CFF-77C974AE43BA}"/>
              </a:ext>
            </a:extLst>
          </p:cNvPr>
          <p:cNvSpPr txBox="1"/>
          <p:nvPr/>
        </p:nvSpPr>
        <p:spPr>
          <a:xfrm>
            <a:off x="322494" y="1367829"/>
            <a:ext cx="94577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a-DK" sz="1600" dirty="0">
                <a:latin typeface="+mn-lt"/>
              </a:rPr>
              <a:t>2017 data</a:t>
            </a:r>
            <a:endParaRPr lang="en-US" sz="1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9117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Antimicrobial</a:t>
            </a:r>
            <a:r>
              <a:rPr lang="da-DK" dirty="0"/>
              <a:t> </a:t>
            </a:r>
            <a:r>
              <a:rPr lang="da-DK" dirty="0" err="1"/>
              <a:t>resistance</a:t>
            </a:r>
            <a:endParaRPr lang="da-DK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894721F-4367-C9F1-0064-04F94654C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4656" y="1565716"/>
            <a:ext cx="7662688" cy="413614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E637BC-C234-C7C3-3CFF-77C974AE43BA}"/>
              </a:ext>
            </a:extLst>
          </p:cNvPr>
          <p:cNvSpPr txBox="1"/>
          <p:nvPr/>
        </p:nvSpPr>
        <p:spPr>
          <a:xfrm>
            <a:off x="322494" y="1367829"/>
            <a:ext cx="94577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a-DK" sz="1600" dirty="0">
                <a:latin typeface="+mn-lt"/>
              </a:rPr>
              <a:t>2018 data</a:t>
            </a:r>
            <a:endParaRPr lang="en-US" sz="1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8554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Antimicrobial</a:t>
            </a:r>
            <a:r>
              <a:rPr lang="da-DK" dirty="0"/>
              <a:t> </a:t>
            </a:r>
            <a:r>
              <a:rPr lang="da-DK" dirty="0" err="1"/>
              <a:t>resistance</a:t>
            </a:r>
            <a:endParaRPr lang="da-DK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894721F-4367-C9F1-0064-04F94654C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4656" y="1844824"/>
            <a:ext cx="7662688" cy="413614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E637BC-C234-C7C3-3CFF-77C974AE43BA}"/>
              </a:ext>
            </a:extLst>
          </p:cNvPr>
          <p:cNvSpPr txBox="1"/>
          <p:nvPr/>
        </p:nvSpPr>
        <p:spPr>
          <a:xfrm>
            <a:off x="322494" y="1367829"/>
            <a:ext cx="4117089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a-DK" sz="1600" dirty="0">
                <a:latin typeface="+mn-lt"/>
              </a:rPr>
              <a:t>Multilabel </a:t>
            </a:r>
            <a:r>
              <a:rPr lang="da-DK" sz="1600" dirty="0" err="1">
                <a:latin typeface="+mn-lt"/>
              </a:rPr>
              <a:t>combinatorics</a:t>
            </a:r>
            <a:r>
              <a:rPr lang="da-DK" sz="1600" dirty="0">
                <a:latin typeface="+mn-lt"/>
              </a:rPr>
              <a:t> and dataset splitting</a:t>
            </a:r>
            <a:endParaRPr lang="en-US" sz="1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5021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Antimicrobial</a:t>
            </a:r>
            <a:r>
              <a:rPr lang="da-DK" dirty="0"/>
              <a:t> </a:t>
            </a:r>
            <a:r>
              <a:rPr lang="da-DK" dirty="0" err="1"/>
              <a:t>resistance</a:t>
            </a:r>
            <a:endParaRPr lang="da-DK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894721F-4367-C9F1-0064-04F94654C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2807" y="1700808"/>
            <a:ext cx="6558270" cy="448696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53AE6B-9918-CF80-D5B6-4F0495EA03F4}"/>
              </a:ext>
            </a:extLst>
          </p:cNvPr>
          <p:cNvSpPr txBox="1"/>
          <p:nvPr/>
        </p:nvSpPr>
        <p:spPr>
          <a:xfrm>
            <a:off x="322494" y="1367829"/>
            <a:ext cx="2780313" cy="9356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a-DK" sz="1600" dirty="0" err="1">
                <a:latin typeface="+mn-lt"/>
              </a:rPr>
              <a:t>Ridge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classifier</a:t>
            </a:r>
            <a:endParaRPr lang="da-DK" sz="16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da-DK" sz="1600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da-DK" sz="1600" dirty="0" err="1">
                <a:latin typeface="+mn-lt"/>
              </a:rPr>
              <a:t>Exact</a:t>
            </a:r>
            <a:r>
              <a:rPr lang="da-DK" sz="1600" dirty="0">
                <a:latin typeface="+mn-lt"/>
              </a:rPr>
              <a:t> match </a:t>
            </a:r>
            <a:r>
              <a:rPr lang="da-DK" sz="1600" dirty="0" err="1">
                <a:latin typeface="+mn-lt"/>
              </a:rPr>
              <a:t>accuracy</a:t>
            </a:r>
            <a:r>
              <a:rPr lang="da-DK" sz="1600" dirty="0">
                <a:latin typeface="+mn-lt"/>
              </a:rPr>
              <a:t>: 74.43%</a:t>
            </a:r>
          </a:p>
          <a:p>
            <a:pPr>
              <a:lnSpc>
                <a:spcPct val="95000"/>
              </a:lnSpc>
            </a:pPr>
            <a:r>
              <a:rPr lang="da-DK" sz="1600" dirty="0" err="1">
                <a:latin typeface="+mn-lt"/>
              </a:rPr>
              <a:t>Hamming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accuracy</a:t>
            </a:r>
            <a:r>
              <a:rPr lang="da-DK" sz="1600" dirty="0">
                <a:latin typeface="+mn-lt"/>
              </a:rPr>
              <a:t>: 95.85%</a:t>
            </a:r>
            <a:endParaRPr lang="en-US" sz="1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4482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Antimicrobial</a:t>
            </a:r>
            <a:r>
              <a:rPr lang="da-DK" dirty="0"/>
              <a:t> </a:t>
            </a:r>
            <a:r>
              <a:rPr lang="da-DK" dirty="0" err="1"/>
              <a:t>resistance</a:t>
            </a:r>
            <a:endParaRPr lang="da-DK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894721F-4367-C9F1-0064-04F94654C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2807" y="1700808"/>
            <a:ext cx="6558270" cy="448696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53AE6B-9918-CF80-D5B6-4F0495EA03F4}"/>
              </a:ext>
            </a:extLst>
          </p:cNvPr>
          <p:cNvSpPr txBox="1"/>
          <p:nvPr/>
        </p:nvSpPr>
        <p:spPr>
          <a:xfrm>
            <a:off x="322494" y="1367829"/>
            <a:ext cx="2780313" cy="9356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a-DK" sz="1600" dirty="0" err="1">
                <a:latin typeface="+mn-lt"/>
              </a:rPr>
              <a:t>Random</a:t>
            </a:r>
            <a:r>
              <a:rPr lang="da-DK" sz="1600" dirty="0">
                <a:latin typeface="+mn-lt"/>
              </a:rPr>
              <a:t> Forest </a:t>
            </a:r>
            <a:r>
              <a:rPr lang="da-DK" sz="1600" dirty="0" err="1">
                <a:latin typeface="+mn-lt"/>
              </a:rPr>
              <a:t>classifier</a:t>
            </a:r>
            <a:endParaRPr lang="da-DK" sz="16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da-DK" sz="1600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da-DK" sz="1600" dirty="0" err="1">
                <a:latin typeface="+mn-lt"/>
              </a:rPr>
              <a:t>Exact</a:t>
            </a:r>
            <a:r>
              <a:rPr lang="da-DK" sz="1600" dirty="0">
                <a:latin typeface="+mn-lt"/>
              </a:rPr>
              <a:t> match </a:t>
            </a:r>
            <a:r>
              <a:rPr lang="da-DK" sz="1600" dirty="0" err="1">
                <a:latin typeface="+mn-lt"/>
              </a:rPr>
              <a:t>accuracy</a:t>
            </a:r>
            <a:r>
              <a:rPr lang="da-DK" sz="1600" dirty="0">
                <a:latin typeface="+mn-lt"/>
              </a:rPr>
              <a:t>: 75.04%</a:t>
            </a:r>
          </a:p>
          <a:p>
            <a:pPr>
              <a:lnSpc>
                <a:spcPct val="95000"/>
              </a:lnSpc>
            </a:pPr>
            <a:r>
              <a:rPr lang="da-DK" sz="1600" dirty="0" err="1">
                <a:latin typeface="+mn-lt"/>
              </a:rPr>
              <a:t>Hamming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accuracy</a:t>
            </a:r>
            <a:r>
              <a:rPr lang="da-DK" sz="1600" dirty="0">
                <a:latin typeface="+mn-lt"/>
              </a:rPr>
              <a:t>: 95.95%</a:t>
            </a:r>
            <a:endParaRPr lang="en-US" sz="1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9425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Antimicrobial</a:t>
            </a:r>
            <a:r>
              <a:rPr lang="da-DK" dirty="0"/>
              <a:t> </a:t>
            </a:r>
            <a:r>
              <a:rPr lang="da-DK" dirty="0" err="1"/>
              <a:t>resistance</a:t>
            </a:r>
            <a:endParaRPr lang="da-D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8F2D08-A808-4070-5ABF-3F621AF3A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da-DK" sz="7200" dirty="0"/>
              <a:t>CNN </a:t>
            </a:r>
            <a:r>
              <a:rPr lang="da-DK" sz="7200" dirty="0" err="1"/>
              <a:t>architecture</a:t>
            </a:r>
            <a:r>
              <a:rPr lang="da-DK" sz="7200" dirty="0"/>
              <a:t> </a:t>
            </a:r>
            <a:r>
              <a:rPr lang="da-DK" sz="7200" dirty="0" err="1"/>
              <a:t>here</a:t>
            </a:r>
            <a:r>
              <a:rPr lang="da-DK" sz="7200" dirty="0"/>
              <a:t>!</a:t>
            </a:r>
            <a:endParaRPr lang="en-US" sz="7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4394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Antimicrobial</a:t>
            </a:r>
            <a:r>
              <a:rPr lang="da-DK" dirty="0"/>
              <a:t> </a:t>
            </a:r>
            <a:r>
              <a:rPr lang="da-DK" dirty="0" err="1"/>
              <a:t>resistance</a:t>
            </a:r>
            <a:endParaRPr lang="da-DK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53AE6B-9918-CF80-D5B6-4F0495EA03F4}"/>
              </a:ext>
            </a:extLst>
          </p:cNvPr>
          <p:cNvSpPr txBox="1"/>
          <p:nvPr/>
        </p:nvSpPr>
        <p:spPr>
          <a:xfrm>
            <a:off x="322494" y="1367829"/>
            <a:ext cx="3323730" cy="7017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a-DK" sz="1600" dirty="0">
                <a:latin typeface="+mn-lt"/>
              </a:rPr>
              <a:t>CNN </a:t>
            </a:r>
            <a:r>
              <a:rPr lang="da-DK" sz="1600" dirty="0" err="1">
                <a:latin typeface="+mn-lt"/>
              </a:rPr>
              <a:t>classifier</a:t>
            </a:r>
            <a:endParaRPr lang="da-DK" sz="1600" dirty="0">
              <a:latin typeface="+mn-lt"/>
            </a:endParaRPr>
          </a:p>
          <a:p>
            <a:pPr>
              <a:lnSpc>
                <a:spcPct val="95000"/>
              </a:lnSpc>
            </a:pPr>
            <a:endParaRPr lang="da-DK" sz="1600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da-DK" sz="1600" dirty="0">
                <a:latin typeface="+mn-lt"/>
              </a:rPr>
              <a:t>(</a:t>
            </a:r>
            <a:r>
              <a:rPr lang="da-DK" sz="1600" dirty="0" err="1">
                <a:latin typeface="+mn-lt"/>
              </a:rPr>
              <a:t>Need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some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additional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metrics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here</a:t>
            </a:r>
            <a:r>
              <a:rPr lang="da-DK" sz="1600" dirty="0">
                <a:latin typeface="+mn-lt"/>
              </a:rPr>
              <a:t>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7204262-BE00-D8B6-42D3-959EB53BB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5400" y="1373188"/>
            <a:ext cx="4521200" cy="45212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6670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Antimicrobial</a:t>
            </a:r>
            <a:r>
              <a:rPr lang="da-DK" dirty="0"/>
              <a:t> </a:t>
            </a:r>
            <a:r>
              <a:rPr lang="da-DK" dirty="0" err="1"/>
              <a:t>resistance</a:t>
            </a:r>
            <a:endParaRPr lang="da-DK" dirty="0"/>
          </a:p>
        </p:txBody>
      </p:sp>
      <p:pic>
        <p:nvPicPr>
          <p:cNvPr id="7" name="Content Placeholder 6" descr="A screen shot of a sound wave&#10;&#10;Description automatically generated">
            <a:extLst>
              <a:ext uri="{FF2B5EF4-FFF2-40B4-BE49-F238E27FC236}">
                <a16:creationId xmlns:a16="http://schemas.microsoft.com/office/drawing/2014/main" id="{3F18D713-AE33-3707-4DF1-C7EFEF2E6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1" y="1373188"/>
            <a:ext cx="6781799" cy="45212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78B097-73D0-AF07-A88C-66EF32D00F45}"/>
              </a:ext>
            </a:extLst>
          </p:cNvPr>
          <p:cNvSpPr txBox="1"/>
          <p:nvPr/>
        </p:nvSpPr>
        <p:spPr>
          <a:xfrm>
            <a:off x="322494" y="1367829"/>
            <a:ext cx="907108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a-DK" sz="1600" dirty="0">
                <a:latin typeface="+mn-lt"/>
              </a:rPr>
              <a:t>GradCAM</a:t>
            </a:r>
            <a:endParaRPr lang="en-US" sz="1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1288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Antimicrobial</a:t>
            </a:r>
            <a:r>
              <a:rPr lang="da-DK" dirty="0"/>
              <a:t> </a:t>
            </a:r>
            <a:r>
              <a:rPr lang="da-DK" dirty="0" err="1"/>
              <a:t>resistance</a:t>
            </a:r>
            <a:endParaRPr lang="da-D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8B097-73D0-AF07-A88C-66EF32D00F45}"/>
              </a:ext>
            </a:extLst>
          </p:cNvPr>
          <p:cNvSpPr txBox="1"/>
          <p:nvPr/>
        </p:nvSpPr>
        <p:spPr>
          <a:xfrm>
            <a:off x="322494" y="1367829"/>
            <a:ext cx="1372876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a-DK" sz="1600" dirty="0" err="1">
                <a:latin typeface="+mn-lt"/>
              </a:rPr>
              <a:t>Shapley</a:t>
            </a:r>
            <a:r>
              <a:rPr lang="da-DK" sz="1600" dirty="0">
                <a:latin typeface="+mn-lt"/>
              </a:rPr>
              <a:t> </a:t>
            </a:r>
            <a:r>
              <a:rPr lang="da-DK" sz="1600" dirty="0" err="1">
                <a:latin typeface="+mn-lt"/>
              </a:rPr>
              <a:t>values</a:t>
            </a:r>
            <a:endParaRPr lang="en-US" sz="1600" dirty="0">
              <a:latin typeface="+mn-lt"/>
            </a:endParaRPr>
          </a:p>
        </p:txBody>
      </p:sp>
      <p:pic>
        <p:nvPicPr>
          <p:cNvPr id="12" name="Content Placeholder 11" descr="A screenshot of a graph&#10;&#10;Description automatically generated">
            <a:extLst>
              <a:ext uri="{FF2B5EF4-FFF2-40B4-BE49-F238E27FC236}">
                <a16:creationId xmlns:a16="http://schemas.microsoft.com/office/drawing/2014/main" id="{A2676C8D-9F97-7F54-D68F-1F9F49E06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1" y="1373188"/>
            <a:ext cx="6781799" cy="45212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9707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A0BE02-304E-754E-9F44-3B72A5E24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2909" y="1700808"/>
            <a:ext cx="6561667" cy="3937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64EF7-9467-BB3D-A91A-616CB0A6F83F}"/>
              </a:ext>
            </a:extLst>
          </p:cNvPr>
          <p:cNvSpPr txBox="1"/>
          <p:nvPr/>
        </p:nvSpPr>
        <p:spPr>
          <a:xfrm>
            <a:off x="477788" y="2204864"/>
            <a:ext cx="5328591" cy="23391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DRIAMS-A dataset was gathered from 2016 to 2018, primarily from the University Hospital Basel, Switzerland. It includes 145,341 mass spectra representing 803 different species of bacterial and fungal pathogens.</a:t>
            </a:r>
            <a:br>
              <a:rPr lang="en-US" sz="1600" dirty="0">
                <a:latin typeface="+mn-lt"/>
              </a:rPr>
            </a:br>
            <a:endParaRPr lang="en-US" sz="1600" dirty="0">
              <a:latin typeface="+mn-lt"/>
            </a:endParaRP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data spans over 71 different antimicrobial drugs, 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and each sample has associated antimicrobial resistance labels that classify them as susceptible, intermediate, or resistant.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3365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Antimicrobial</a:t>
            </a:r>
            <a:r>
              <a:rPr lang="da-DK" dirty="0"/>
              <a:t> </a:t>
            </a:r>
            <a:r>
              <a:rPr lang="da-DK" dirty="0" err="1"/>
              <a:t>resistance</a:t>
            </a:r>
            <a:endParaRPr lang="da-D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8B097-73D0-AF07-A88C-66EF32D00F45}"/>
              </a:ext>
            </a:extLst>
          </p:cNvPr>
          <p:cNvSpPr txBox="1"/>
          <p:nvPr/>
        </p:nvSpPr>
        <p:spPr>
          <a:xfrm>
            <a:off x="322494" y="1367829"/>
            <a:ext cx="917624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a-DK" sz="1600" dirty="0" err="1">
                <a:latin typeface="+mn-lt"/>
              </a:rPr>
              <a:t>GradCam</a:t>
            </a:r>
            <a:endParaRPr lang="en-US" sz="1600" dirty="0">
              <a:latin typeface="+mn-lt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2676C8D-9F97-7F54-D68F-1F9F49E06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5101" y="1373188"/>
            <a:ext cx="6781799" cy="45212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9797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Antimicrobial</a:t>
            </a:r>
            <a:r>
              <a:rPr lang="da-DK" dirty="0"/>
              <a:t> </a:t>
            </a:r>
            <a:r>
              <a:rPr lang="da-DK" dirty="0" err="1"/>
              <a:t>resistance</a:t>
            </a:r>
            <a:endParaRPr lang="da-D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8B097-73D0-AF07-A88C-66EF32D00F45}"/>
              </a:ext>
            </a:extLst>
          </p:cNvPr>
          <p:cNvSpPr txBox="1"/>
          <p:nvPr/>
        </p:nvSpPr>
        <p:spPr>
          <a:xfrm>
            <a:off x="322494" y="1367829"/>
            <a:ext cx="917624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a-DK" sz="1600" dirty="0" err="1">
                <a:latin typeface="+mn-lt"/>
              </a:rPr>
              <a:t>GradCam</a:t>
            </a:r>
            <a:endParaRPr lang="en-US" sz="1600" dirty="0">
              <a:latin typeface="+mn-lt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2676C8D-9F97-7F54-D68F-1F9F49E06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5101" y="1373188"/>
            <a:ext cx="6781799" cy="45212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3904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A0BE02-304E-754E-9F44-3B72A5E24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2909" y="1700808"/>
            <a:ext cx="6561667" cy="3937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64EF7-9467-BB3D-A91A-616CB0A6F83F}"/>
              </a:ext>
            </a:extLst>
          </p:cNvPr>
          <p:cNvSpPr txBox="1"/>
          <p:nvPr/>
        </p:nvSpPr>
        <p:spPr>
          <a:xfrm>
            <a:off x="477788" y="2204864"/>
            <a:ext cx="5328591" cy="39764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LOWESS Smoothing: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First Smoothing: Applies tight locality LOWESS to finely capture local trends in data.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Second Smoothing: Utilizes a broader locality to smooth over larger data spans, helping to identify general trends.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Normalization and Scaling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Normalization: Ratios the 'intensity' against the second smoothed data to normalize variations.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Rescaling: Adjusts the normalized data to a new scale between -1 and 1, making data uniform in scale.</a:t>
            </a:r>
          </a:p>
          <a:p>
            <a:pPr marL="285750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Final Data Transformation</a:t>
            </a:r>
          </a:p>
          <a:p>
            <a:pPr marL="895243" lvl="1" indent="-28575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Extended LOWESS Fit: Conducts additional LOWESS smoothing across a newly defined range of mass values to generate a finely smoothed curve.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6006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BDD830-5E10-C6BD-884A-92D1DDAD8F4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695B39F-ECFD-476C-B6D2-DF5880ACD7DF}" type="datetime1">
              <a:rPr lang="da-DK" smtClean="0"/>
              <a:t>09-05-2024</a:t>
            </a:fld>
            <a:r>
              <a:rPr lang="da-DK"/>
              <a:t>08-02-2022</a:t>
            </a:r>
            <a:endParaRPr lang="da-DK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F3FC0D3-5651-48A4-CEB3-4D9A9EB0C25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5" t="-2751" r="-1301" b="-1124"/>
          <a:stretch/>
        </p:blipFill>
        <p:spPr>
          <a:xfrm>
            <a:off x="3178088" y="188640"/>
            <a:ext cx="5832648" cy="5963090"/>
          </a:xfrm>
        </p:spPr>
      </p:pic>
    </p:spTree>
    <p:extLst>
      <p:ext uri="{BB962C8B-B14F-4D97-AF65-F5344CB8AC3E}">
        <p14:creationId xmlns:p14="http://schemas.microsoft.com/office/powerpoint/2010/main" val="949406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Species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894721F-4367-C9F1-0064-04F94654C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4656" y="1565716"/>
            <a:ext cx="7662688" cy="413614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592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Species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894721F-4367-C9F1-0064-04F94654C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4656" y="1565716"/>
            <a:ext cx="7662688" cy="413614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2966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Species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894721F-4367-C9F1-0064-04F94654C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4656" y="1565716"/>
            <a:ext cx="7662688" cy="413614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400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Species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894721F-4367-C9F1-0064-04F94654C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4656" y="1565716"/>
            <a:ext cx="7662688" cy="413614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7066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Antimicrobial</a:t>
            </a:r>
            <a:r>
              <a:rPr lang="da-DK" dirty="0"/>
              <a:t> </a:t>
            </a:r>
            <a:r>
              <a:rPr lang="da-DK" dirty="0" err="1"/>
              <a:t>resistance</a:t>
            </a:r>
            <a:endParaRPr lang="da-DK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894721F-4367-C9F1-0064-04F94654C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4656" y="1565716"/>
            <a:ext cx="7662688" cy="413614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E637BC-C234-C7C3-3CFF-77C974AE43BA}"/>
              </a:ext>
            </a:extLst>
          </p:cNvPr>
          <p:cNvSpPr txBox="1"/>
          <p:nvPr/>
        </p:nvSpPr>
        <p:spPr>
          <a:xfrm>
            <a:off x="322494" y="1367829"/>
            <a:ext cx="945772" cy="23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da-DK" sz="1600" dirty="0">
                <a:latin typeface="+mn-lt"/>
              </a:rPr>
              <a:t>2015 data</a:t>
            </a:r>
            <a:endParaRPr lang="en-US" sz="16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06882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74598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5668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490223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35437375089291"/>
</p:tagLst>
</file>

<file path=ppt/theme/theme1.xml><?xml version="1.0" encoding="utf-8"?>
<a:theme xmlns:a="http://schemas.openxmlformats.org/drawingml/2006/main" name="AU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287</Words>
  <Application>Microsoft Office PowerPoint</Application>
  <PresentationFormat>Custom</PresentationFormat>
  <Paragraphs>70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AU Passata Light</vt:lpstr>
      <vt:lpstr>Arial</vt:lpstr>
      <vt:lpstr>Calibri</vt:lpstr>
      <vt:lpstr>AU Peto</vt:lpstr>
      <vt:lpstr>Georgia</vt:lpstr>
      <vt:lpstr>AU Passata</vt:lpstr>
      <vt:lpstr>AU 16:9</vt:lpstr>
      <vt:lpstr>enhancing antimicrobial resistance prediction with convolutional neural networks</vt:lpstr>
      <vt:lpstr>The data</vt:lpstr>
      <vt:lpstr>The data</vt:lpstr>
      <vt:lpstr>PowerPoint Presentation</vt:lpstr>
      <vt:lpstr>Species</vt:lpstr>
      <vt:lpstr>Species</vt:lpstr>
      <vt:lpstr>Species</vt:lpstr>
      <vt:lpstr>Species</vt:lpstr>
      <vt:lpstr>Antimicrobial resistance</vt:lpstr>
      <vt:lpstr>Antimicrobial resistance</vt:lpstr>
      <vt:lpstr>Antimicrobial resistance</vt:lpstr>
      <vt:lpstr>Antimicrobial resistance</vt:lpstr>
      <vt:lpstr>Antimicrobial resistance</vt:lpstr>
      <vt:lpstr>Antimicrobial resistance</vt:lpstr>
      <vt:lpstr>Antimicrobial resistance</vt:lpstr>
      <vt:lpstr>Antimicrobial resistance</vt:lpstr>
      <vt:lpstr>Antimicrobial resistance</vt:lpstr>
      <vt:lpstr>Antimicrobial resistance</vt:lpstr>
      <vt:lpstr>Antimicrobial resistance</vt:lpstr>
      <vt:lpstr>Antimicrobial resistance</vt:lpstr>
      <vt:lpstr>Antimicrobial resistance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2024-05-09T21:26:49Z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636196524199658508</vt:lpwstr>
  </property>
  <property fmtid="{D5CDD505-2E9C-101B-9397-08002B2CF9AE}" pid="59" name="UserProfileId">
    <vt:lpwstr>637661897201599066</vt:lpwstr>
  </property>
  <property fmtid="{D5CDD505-2E9C-101B-9397-08002B2CF9AE}" pid="60" name="TemplafyTimeStamp">
    <vt:lpwstr>2017-02-24T14:35:30.3621506Z</vt:lpwstr>
  </property>
  <property fmtid="{D5CDD505-2E9C-101B-9397-08002B2CF9AE}" pid="61" name="OfficeID">
    <vt:lpwstr>1106</vt:lpwstr>
  </property>
  <property fmtid="{D5CDD505-2E9C-101B-9397-08002B2CF9AE}" pid="62" name="colorthemechange">
    <vt:lpwstr>True</vt:lpwstr>
  </property>
</Properties>
</file>